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3" r:id="rId6"/>
    <p:sldId id="262" r:id="rId7"/>
    <p:sldId id="264" r:id="rId8"/>
    <p:sldId id="265" r:id="rId9"/>
    <p:sldId id="259" r:id="rId10"/>
    <p:sldId id="26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23"/>
    <p:restoredTop sz="91457"/>
  </p:normalViewPr>
  <p:slideViewPr>
    <p:cSldViewPr snapToGrid="0" snapToObjects="1">
      <p:cViewPr>
        <p:scale>
          <a:sx n="92" d="100"/>
          <a:sy n="92" d="100"/>
        </p:scale>
        <p:origin x="1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15:08.06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24575,'10'0'0,"4"0"0,2 0 0,0 0 0,-1 0 0,-5 0 0,5 0 0,-4 0 0,10 0 0,-10 0 0,10 0 0,-10 0 0,10 0 0,-5 0 0,1 0 0,4 0 0,-5 0 0,6 0 0,0 0 0,0 0 0,6 0 0,2 0 0,0 0 0,28 0 0,-15 0 0,25 0 0,-15 0 0,-1 0 0,9 0 0,-6 0 0,14 0 0,-15 0 0,7 0 0,-9 0 0,1 0 0,-1 0 0,1 0 0,-8 0 0,5 0 0,-5 0 0,1 0 0,-3 0 0,0 0 0,18 0 0,-12 0 0,18 0 0,-22 0 0,7 0 0,9 0 0,-6 0 0,14 0 0,-7 0 0,9 0 0,0 0 0,0 0 0,-1 0 0,-7 0 0,6 0 0,-6 0 0,-1 0 0,-1 0 0,-16 0 0,6 0 0,3 0 0,-13 0 0,3 0 0,-22 0 0,-5 0 0,-2 0 0,-5 0 0,0 0 0,0 0 0,0 0 0,0 0 0,0 0 0,-5 4 0,-1 1 0,-4 0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15:15.8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492 0 24575,'-10'9'0,"1"-2"0,-1 7 0,0-4 0,0 0 0,0 0 0,0 0 0,0 0 0,0 0 0,0 0 0,0 0 0,0 0 0,0-1 0,0 1 0,1 0 0,3 0 0,-3 0 0,4 0 0,-5 0 0,0-4 0,0 2 0,0-2 0,0 4 0,0 0 0,0 0 0,0 0 0,0 0 0,0 0 0,0-1 0,0 1 0,1 0 0,-1 0 0,0-4 0,0 3 0,0-4 0,0 5 0,0 0 0,0 0 0,0 0 0,0 0 0,0 0 0,0 0 0,5 0 0,-4-1 0,4-3 0,-1 3 0,-3-4 0,4 1 0,-5 7 0,-9 2 0,12 1 0,-2-2 0,14-10 0,4-4 0,1 0 0,0 0 0,0 5 0,0-4 0,0 3 0,0-4 0,0 0 0,5 5 0,-4-4 0,4 4 0,-5 0 0,6-4 0,-5 8 0,10-8 0,-10 8 0,4-8 0,0 8 0,2-3 0,0 5 0,3-5 0,-8 2 0,8-2 0,-3 5 0,5-5 0,0 4 0,0-4 0,0 5 0,0 0 0,0 0 0,0 0 0,0 0 0,0 0 0,-6-1 0,0 1 0,-7-1 0,1 0 0,0-5 0,0 4 0,0-4 0,0 1 0,0 3 0,0-8 0,-5 8 0,0-4 0,-5 5 0,0-1 0,0-4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15:25.5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766 166 24575,'-31'0'0,"-1"0"0,-12 0 0,-9 0 0,-10 0 0,-8 0 0,0 0 0,8 0 0,2 0 0,9 0 0,7 0 0,8 5 0,8-4 0,7 4 0,6-5 0,0 5 0,6-4 0,0 3 0,5 1 0,-4-4 0,8 7 0,-8-7 0,8 8 0,-3-4 0,-1 0 0,4 3 0,-3-3 0,4 5 0,0-1 0,0 1 0,0 0 0,0-1 0,0 1 0,0 0 0,0 0 0,0-1 0,0 1 0,0 0 0,0 0 0,0 0 0,0-1 0,0 1 0,0 0 0,0 0 0,0 0 0,0 0 0,0 0 0,0 0 0,0-1 0,4 1 0,-3-1 0,4 1 0,-5 0 0,0-1 0,0 1 0,4-5 0,-3 4 0,4-4 0,-1 0 0,-3 4 0,7-4 0,-7 5 0,8-5 0,-8 4 0,8-8 0,-8 8 0,7-8 0,-7 8 0,8-4 0,-4 5 0,5-1 0,-1 0 0,-4 1 0,4-5 0,-8 4 0,8-8 0,-8 8 0,8-8 0,-8 8 0,7-4 0,-2 5 0,3-1 0,-4 1 0,4-5 0,-8 4 0,7-8 0,-2 3 0,-1 1 0,4-4 0,-4 3 0,5-4 0,0 0 0,0 0 0,0 0 0,0 0 0,0 0 0,0 0 0,0 0 0,0 0 0,-1 0 0,1 0 0,0 0 0,0 0 0,5 0 0,-3 0 0,8 0 0,-8 0 0,8 0 0,-8 0 0,3 0 0,0 0 0,-4 0 0,5 0 0,-1 0 0,-4 0 0,10 0 0,-4 5 0,5-4 0,-6 4 0,5-5 0,-5 0 0,6 0 0,0 0 0,0 0 0,0 0 0,-5 0 0,4 0 0,-5 0 0,6 0 0,0 0 0,0 0 0,0 0 0,0 0 0,0 5 0,0-4 0,-5 4 0,4 0 0,-5-4 0,1 4 0,4-5 0,-5 0 0,6 5 0,-5-4 0,3 4 0,-3-5 0,5 0 0,0 0 0,-5 0 0,3 0 0,-3 0 0,5 0 0,0 0 0,0 0 0,0 0 0,0 0 0,0 0 0,0 0 0,0 0 0,9 0 0,-6 0 0,7 0 0,-10 0 0,0 0 0,0 0 0,-6 0 0,5 0 0,-4 0 0,5 0 0,0 0 0,0 0 0,0 0 0,0 0 0,-6 0 0,5 0 0,-5 0 0,6 0 0,0 0 0,-5 0 0,4 0 0,-5 0 0,1 0 0,3 0 0,-8 0 0,8 0 0,-8 0 0,8 0 0,-3 0 0,5 0 0,-5 0 0,3 0 0,-3 0 0,5 0 0,0 0 0,0 0 0,0 0 0,0 0 0,0 0 0,10 0 0,-8 0 0,8 0 0,-4 0 0,-5 0 0,5 0 0,1 0 0,1 0 0,-1 0 0,6 0 0,-5 0 0,6 0 0,-6 0 0,4 0 0,-10 0 0,4 0 0,0 0 0,-4 0 0,4 0 0,-6 0 0,7 0 0,-6 0 0,5 0 0,1 0 0,10 0 0,-6 0 0,11 0 0,-14 0 0,0 0 0,4 0 0,-4 0 0,0 0 0,5 0 0,-6 0 0,7 0 0,1 0 0,-1 0 0,0 0 0,0 0 0,0 0 0,0 0 0,0 0 0,0 0 0,1 0 0,-8 0 0,6 0 0,-5 0 0,6 0 0,0 0 0,0 0 0,-6 0 0,5 0 0,-5 0 0,6 0 0,-6 0 0,5 0 0,-6 0 0,8 0 0,-1 0 0,0 0 0,0 0 0,-6 0 0,4 0 0,-4 0 0,0 0 0,4 0 0,-4 0 0,6 0 0,-6 0 0,5 0 0,-5 0 0,6 0 0,-6 0 0,4 0 0,-4 0 0,0 0 0,5 0 0,-5 0 0,-1 0 0,6 0 0,-5 0 0,6 0 0,0 0 0,0 0 0,10 0 0,-7 0 0,6 0 0,-8 0 0,-8 0 0,6-5 0,-5 3 0,6-3 0,-6 0 0,5 4 0,-6-4 0,1 5 0,12 0 0,-16 0 0,23 0 0,-18-5 0,13 3 0,-1-3 0,-5 5 0,6 0 0,-1 0 0,-5-5 0,5 3 0,-6-3 0,-1 5 0,0 0 0,0 0 0,0 0 0,0 0 0,1 0 0,-1 0 0,0 0 0,0 0 0,0 0 0,0 0 0,0 0 0,0 0 0,0 0 0,1 0 0,6 0 0,-5 0 0,12 0 0,-5 0 0,24 0 0,-13 0 0,5 0 0,-10 0 0,-13 0 0,13 0 0,-13 0 0,5 0 0,-7 0 0,0 0 0,0 0 0,0 0 0,0 0 0,1-5 0,-1 3 0,0-3 0,0 5 0,0 0 0,16-5 0,-12 3 0,12-3 0,-16 5 0,0-5 0,0 3 0,0-3 0,-6 5 0,5 0 0,-5 0 0,6-5 0,-6 3 0,4-3 0,-10 5 0,4 0 0,-6-5 0,6 4 0,-9-4 0,8 5 0,-11 0 0,6 0 0,-5 0 0,3 0 0,-3 0 0,0 0 0,3 0 0,-9 0 0,5 0 0,-6 0 0,0 0 0,0 0 0,5 0 0,-4 0 0,4 0 0,-5 0 0,6 0 0,-5-5 0,4 4 0,-5-3 0,0 0 0,0 2 0,0-2 0,0 0 0,0 2 0,-1-6 0,-3 2 0,2 1 0,-7-4 0,8 4 0,-8-5 0,8 0 0,-8 0 0,4 1 0,-1-1 0,-3 0 0,4 0 0,-5 0 0,0 0 0,0 1 0,0-1 0,0 0 0,0 1 0,0-1 0,0 0 0,0 1 0,0-1 0,0 0 0,0 0 0,0 1 0,0-1 0,0 0 0,-5 1 0,0-1 0,0 0 0,-4 5 0,8-4 0,-8 8 0,8-8 0,-7 8 0,2-8 0,-4 4 0,0 0 0,1 0 0,-1 1 0,0 3 0,0-3 0,0 4 0,-5 0 0,3 0 0,-8 0 0,9 0 0,-5 0 0,1 0 0,4 0 0,-5 0 0,6 0 0,1 0 0,-1 0 0,0 0 0,0 0 0,0 0 0,0 0 0,0 0 0,1 0 0,-1-5 0,0 4 0,0-3 0,0 4 0,0-5 0,0 4 0,0-3 0,0-1 0,0 4 0,1-8 0,-1 8 0,0-8 0,0 8 0,0-8 0,0 4 0,0-5 0,1 5 0,-1-4 0,0 4 0,-5-1 0,3-3 0,-3 8 0,5-8 0,0 4 0,-5-1 0,4-2 0,-10 6 0,10-6 0,-10 7 0,10-8 0,-10 8 0,10-8 0,-10 8 0,10-4 0,-10 0 0,5 4 0,-1-8 0,-4 8 0,10-8 0,-9 3 0,3 0 0,0-3 0,-3 8 0,3-8 0,-5 7 0,0-7 0,6 7 0,-5-7 0,-5 7 0,7-7 0,-12 8 0,14-8 0,-5 8 0,0-4 0,0 5 0,6-5 0,-5 4 0,5-3 0,-6 4 0,0 0 0,5 0 0,-4 0 0,5 0 0,-1-5 0,-4 4 0,5-3 0,-6 4 0,0 0 0,-10 0 0,8 0 0,-8-5 0,10 4 0,0-4 0,0 5 0,0 0 0,0 0 0,0 0 0,5 0 0,-3 0 0,3 0 0,-5 0 0,0 0 0,6 0 0,-5 0 0,4 0 0,-5 0 0,6 0 0,-5 0 0,5 0 0,-1 0 0,-4 0 0,5 0 0,-1 0 0,-4 0 0,10 0 0,-10 0 0,5 0 0,-1 0 0,-3 0 0,8 0 0,-8 0 0,3 0 0,0 0 0,-3 0 0,8 0 0,-8 0 0,3 5 0,1-4 0,-5 4 0,0-1 0,-2-3 0,2 4 0,0 0 0,5-4 0,-6 4 0,5-5 0,-4 5 0,5-4 0,-6 4 0,0-5 0,5 0 0,-3 0 0,3 0 0,-5 5 0,0-4 0,0 4 0,0 0 0,0-4 0,0 9 0,-16-9 0,6 9 0,-8-9 0,6 5 0,4-6 0,0 4 0,-4-2 0,4 3 0,0-5 0,-4 5 0,4-4 0,-6 10 0,0-10 0,-1 5 0,1-1 0,0-4 0,0 5 0,6-2 0,-5-2 0,5 3 0,1-5 0,-6 0 0,11 0 0,-4 0 0,6 0 0,0 0 0,0 0 0,0 0 0,6 0 0,-5 0 0,10 0 0,-10 0 0,10 0 0,-10 0 0,10 0 0,-9 0 0,8 0 0,-3 0 0,0 0 0,3 0 0,-8 0 0,9 0 0,-10 0 0,0 0 0,-2 0 0,2 0 0,0 0 0,5 0 0,-6 0 0,0 0 0,-7 0 0,6 0 0,-12 0 0,11 0 0,-10 0 0,4 0 0,-6 0 0,0 0 0,-8 0 0,7 0 0,-7 0 0,14 0 0,-4 0 0,-6 0 0,8 0 0,-13 0 0,22 0 0,-5 0 0,6 0 0,0 0 0,0 0 0,0 0 0,0 0 0,-6 0 0,4 0 0,-4 0 0,-1 0 0,6 0 0,-5 0 0,-1 0 0,6 0 0,-12 0 0,11 0 0,-10 0 0,10 0 0,-10 0 0,4 0 0,0 0 0,2 0 0,0 0 0,4 0 0,-4 0 0,-1 0 0,6 0 0,-12 0 0,12 0 0,-12 0 0,5 0 0,-6 0 0,6 0 0,-4 0 0,11 0 0,-12 0 0,12 0 0,-21 0 0,12 0 0,-14 0 0,16 0 0,-4 0 0,4 0 0,-7 0 0,8 0 0,-6 0 0,5 0 0,-6 0 0,0 0 0,0 0 0,-1 0 0,1 0 0,0 0 0,1 0 0,-1 0 0,0 0 0,6 0 0,-4 0 0,10 0 0,-14 0 0,14 0 0,-8 0 0,10 0 0,0 0 0,0 0 0,0 0 0,0 0 0,0 0 0,0 0 0,0 0 0,0 0 0,6 0 0,-5 0 0,5 0 0,-6 0 0,0 0 0,5 0 0,-4 0 0,5 0 0,-11 0 0,10 0 0,-8 0 0,13 0 0,-8 0 0,3 0 0,-5 0 0,0 0 0,5 0 0,-3 0 0,3 0 0,-5 0 0,6 0 0,-5 0 0,4 0 0,-5 0 0,0 0 0,0 0 0,0 0 0,6 0 0,-5 0 0,5 0 0,-6 0 0,5 0 0,-3 0 0,3 0 0,0 0 0,-3 0 0,3 0 0,-5 0 0,0 0 0,0 0 0,6 0 0,-5 0 0,4 0 0,-4 0 0,4 0 0,-4 0 0,10 0 0,-10 0 0,10 0 0,-14 0 0,7 0 0,-3 0 0,1 0 0,9 0 0,-5 0 0,6 0 0,1 0 0,-1 0 0,0 0 0,0 0 0,0 0 0,0 0 0,0 0 0,1 0 0,-1 0 0,0 0 0,1 0 0,-1 0 0,5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15:27.40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2224 24575,'0'-9'0,"0"-6"0,0 3 0,0-8 0,0 9 0,0-10 0,0 10 0,0-10 0,0 4 0,5-4 0,-4-1 0,4 0 0,0 0 0,-4-7 0,8 6 0,-7-12 0,3 6 0,0-15 0,-3-18 0,10-3 0,-3-35-1134,-1 5 1134,-1 39 0,1-3 0,-4-4 0,1 1 0,10-27 0,-7 29 0,0 1-689,7-26 689,-7 34 0,0-2 0,0 3 0,-1 0 0,8-32-27,-1 11 27,0 10 0,-2 16 0,1 1 1091,-1 14-1091,-1 2 729,0 6-729,5 0 30,-4 0-30,9 0 0,-9 5 0,8-3 0,-3 3 0,5-5 0,0 5 0,6-4 0,-5 8 0,15-13 0,-19 13 0,11-8 0,-13 11 0,0-1 0,-2 1 0,0-1 0,-4 1 0,10 0 0,-10 0 0,10-6 0,-10 5 0,4-5 0,-5 6 0,0 1 0,0 3 0,0 2 0,-4 16 0,-2 1 0,-4 25 0,0-22 0,0 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15:29.27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49 24575,'0'3'0,"0"5"0,0 7 0,4 0 0,-3-5 0,8 0 0,-8 5 0,8-3 0,-8 3 0,8-5 0,-8 0 0,8 0 0,-8 0 0,8 0 0,-8 0 0,8-1 0,-8 1 0,8 0 0,-8 0 0,8 0 0,-8 0 0,8 0 0,-8 0 0,7 0 0,-2 0 0,0 0 0,2 0 0,-7 0 0,8 0 0,-8 0 0,8-1 0,-3 7 0,0-5 0,-1 4 0,-1-5 0,-3 0 0,8 0 0,-8 0 0,4 0 0,-1 0 0,-3 0 0,4 0 0,-1 0 0,-3-1 0,8-3 0,-8 2 0,8-6 0,-4 2 0,4-4 0,1 0 0,-1 0 0,1 0 0,0-4 0,0-2 0,0-9 0,0 3 0,1-3 0,-2 5 0,2-5 0,-1 8 0,0-7 0,0 8 0,0-4 0,0 1 0,0-1 0,0-6 0,0 5 0,1-4 0,-1 5 0,0 0 0,0 0 0,-1 0 0,2-5 0,-6 4 0,5-5 0,-5 6 0,1-5 0,3 4 0,-3-10 0,-1 10 0,5-4 0,-9-1 0,7 5 0,-6-4 0,6 5 0,-6 0 0,6 0 0,-7 0 0,8 0 0,-8 0 0,8 0 0,-8 0 0,8 0 0,-8 1 0,8-1 0,-8 0 0,3 0 0,1 4 0,-4-2 0,3 6 0,-4-2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28:07.394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42025.85156"/>
      <inkml:brushProperty name="anchorY" value="-33025.78125"/>
      <inkml:brushProperty name="scaleFactor" value="0.5"/>
    </inkml:brush>
  </inkml:definitions>
  <inkml:trace contextRef="#ctx0" brushRef="#br0">0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28:16.179"/>
    </inkml:context>
    <inkml:brush xml:id="br0">
      <inkml:brushProperty name="width" value="0.05" units="cm"/>
      <inkml:brushProperty name="height" value="0.05" units="cm"/>
      <inkml:brushProperty name="color" value="#FF4E00"/>
      <inkml:brushProperty name="inkEffects" value="rainbow"/>
      <inkml:brushProperty name="anchorX" value="-53973.09375"/>
      <inkml:brushProperty name="anchorY" value="-48265.08594"/>
      <inkml:brushProperty name="scaleFactor" value="0.5"/>
    </inkml:brush>
  </inkml:definitions>
  <inkml:trace contextRef="#ctx0" brushRef="#br0">0 1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03T21:28:30.587"/>
    </inkml:context>
    <inkml:brush xml:id="br0">
      <inkml:brushProperty name="width" value="0.05" units="cm"/>
      <inkml:brushProperty name="height" value="0.05" units="cm"/>
      <inkml:brushProperty name="color" value="#FF4E00"/>
      <inkml:brushProperty name="inkEffects" value="rainbow"/>
      <inkml:brushProperty name="anchorX" value="-106372.42969"/>
      <inkml:brushProperty name="anchorY" value="-96468.1875"/>
      <inkml:brushProperty name="scaleFactor" value="0.5"/>
    </inkml:brush>
  </inkml:definitions>
  <inkml:trace contextRef="#ctx0" brushRef="#br0">1 21 24575,'5'-11'0,"0"2"0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68A2D-E59D-4C4A-A978-57932A6EB4F7}" type="datetimeFigureOut">
              <a:rPr kumimoji="1" lang="zh-CN" altLang="en-US" smtClean="0"/>
              <a:t>2022/8/3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31AC0-957C-D646-AEBA-532B0D8877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6374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31AC0-957C-D646-AEBA-532B0D88773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3145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31AC0-957C-D646-AEBA-532B0D887734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6842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97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0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5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4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9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43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2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32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69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2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0" i="0" kern="1200" cap="none" spc="13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9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9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9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hyperlink" Target="https://www.39miles.com/p/14203179" TargetMode="External"/><Relationship Id="rId7" Type="http://schemas.openxmlformats.org/officeDocument/2006/relationships/image" Target="../media/image23.jpeg"/><Relationship Id="rId2" Type="http://schemas.openxmlformats.org/officeDocument/2006/relationships/hyperlink" Target="http://amazon.com/thisboxusq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hyperlink" Target="http://qr.hb-free.com/" TargetMode="External"/><Relationship Id="rId4" Type="http://schemas.openxmlformats.org/officeDocument/2006/relationships/hyperlink" Target="http://www.39miles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customXml" Target="../ink/ink7.xml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视频 3">
            <a:extLst>
              <a:ext uri="{FF2B5EF4-FFF2-40B4-BE49-F238E27FC236}">
                <a16:creationId xmlns:a16="http://schemas.microsoft.com/office/drawing/2014/main" id="{EDF23CC1-303F-94E7-61E0-0004D42AB4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-7662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62013EC-CF7F-3546-B6C2-58F72D476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503" y="599090"/>
            <a:ext cx="8660524" cy="1140355"/>
          </a:xfrm>
        </p:spPr>
        <p:txBody>
          <a:bodyPr>
            <a:normAutofit/>
          </a:bodyPr>
          <a:lstStyle/>
          <a:p>
            <a:r>
              <a:rPr kumimoji="1" lang="en-US" altLang="zh-CN" sz="5400" dirty="0">
                <a:solidFill>
                  <a:srgbClr val="FFFFFF"/>
                </a:solidFill>
              </a:rPr>
              <a:t>QR Code Generator</a:t>
            </a:r>
            <a:endParaRPr kumimoji="1" lang="zh-CN" altLang="en-US" sz="5400" dirty="0">
              <a:solidFill>
                <a:srgbClr val="FFFFFF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2E4DB5-906C-5848-9100-ADA9842C5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9338" y="1526268"/>
            <a:ext cx="9144000" cy="614148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solidFill>
                  <a:srgbClr val="FFFFFF"/>
                </a:solidFill>
              </a:rPr>
              <a:t>Shu xu,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Yukun</a:t>
            </a:r>
            <a:r>
              <a:rPr kumimoji="1" lang="en-US" altLang="zh-CN" sz="2000" dirty="0">
                <a:solidFill>
                  <a:srgbClr val="FFFFFF"/>
                </a:solidFill>
              </a:rPr>
              <a:t>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zhou</a:t>
            </a:r>
            <a:endParaRPr kumimoji="1" lang="zh-CN" alt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86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5AD3195-117B-4401-8A8F-F3833342C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34DAED9-6828-41B8-A9F7-C8561735E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954"/>
            <a:ext cx="12192000" cy="68510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F78D25-DBC6-E2E7-4F85-2677EC68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03520"/>
            <a:ext cx="7123672" cy="1747182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Extension/Application</a:t>
            </a:r>
            <a:endParaRPr kumimoji="1" lang="zh-CN" alt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27A549-A911-4650-AA3A-330E8CF3C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954"/>
            <a:ext cx="812800" cy="600332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DB842CE-7CE1-4F63-8304-1CD01023F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-60960" y="6954"/>
            <a:ext cx="6624320" cy="54168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D68A26-FB68-951A-4934-F35BD7DCB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8237" y="2250702"/>
            <a:ext cx="7128435" cy="3943365"/>
          </a:xfrm>
        </p:spPr>
        <p:txBody>
          <a:bodyPr anchor="t">
            <a:normAutofit lnSpcReduction="10000"/>
          </a:bodyPr>
          <a:lstStyle/>
          <a:p>
            <a:r>
              <a:rPr kumimoji="1" lang="en-US" altLang="zh-CN" dirty="0"/>
              <a:t>As introduced, QR code already widely used</a:t>
            </a:r>
          </a:p>
          <a:p>
            <a:endParaRPr kumimoji="1" lang="en-US" altLang="zh-CN" dirty="0"/>
          </a:p>
          <a:p>
            <a:r>
              <a:rPr kumimoji="1" lang="en-US" altLang="zh-CN" dirty="0">
                <a:hlinkClick r:id="rId2"/>
              </a:rPr>
              <a:t>http://amazon.com/thisboxusqr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>
                <a:hlinkClick r:id="rId3"/>
              </a:rPr>
              <a:t>https://www.39miles.com/p/14203179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  </a:t>
            </a:r>
            <a:r>
              <a:rPr kumimoji="1" lang="en-US" altLang="zh-CN" dirty="0">
                <a:hlinkClick r:id="rId4"/>
              </a:rPr>
              <a:t>www.39miles.com</a:t>
            </a:r>
            <a:r>
              <a:rPr kumimoji="1" lang="en-US" altLang="zh-CN" dirty="0"/>
              <a:t>(company) (web dev)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r>
              <a:rPr kumimoji="1" lang="en-US" altLang="zh-CN" dirty="0">
                <a:hlinkClick r:id="rId5"/>
              </a:rPr>
              <a:t>http://qr.hb-free.com</a:t>
            </a:r>
            <a:r>
              <a:rPr kumimoji="1" lang="en-US" altLang="zh-CN" dirty="0"/>
              <a:t>(404)</a:t>
            </a:r>
            <a:endParaRPr kumimoji="1" lang="zh-CN" altLang="en-US" dirty="0"/>
          </a:p>
        </p:txBody>
      </p:sp>
      <p:pic>
        <p:nvPicPr>
          <p:cNvPr id="23" name="图片 22" descr="QR 代码&#10;&#10;描述已自动生成">
            <a:extLst>
              <a:ext uri="{FF2B5EF4-FFF2-40B4-BE49-F238E27FC236}">
                <a16:creationId xmlns:a16="http://schemas.microsoft.com/office/drawing/2014/main" id="{84B600EC-E030-1EE4-B876-49C86749C3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1104" b="35305"/>
          <a:stretch/>
        </p:blipFill>
        <p:spPr>
          <a:xfrm>
            <a:off x="8974667" y="2233357"/>
            <a:ext cx="3217333" cy="2287276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EE67AF1-2859-4B6B-8A06-9EE2DB3F9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2819400"/>
            <a:ext cx="1919288" cy="40767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QR 代码&#10;&#10;描述已自动生成">
            <a:extLst>
              <a:ext uri="{FF2B5EF4-FFF2-40B4-BE49-F238E27FC236}">
                <a16:creationId xmlns:a16="http://schemas.microsoft.com/office/drawing/2014/main" id="{151F3938-6D65-51FC-17BF-7B55389AB4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539" r="3" b="31417"/>
          <a:stretch/>
        </p:blipFill>
        <p:spPr>
          <a:xfrm rot="16200000">
            <a:off x="9414780" y="4080650"/>
            <a:ext cx="2337107" cy="3217333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274476D5-3D9E-6AEF-17FF-05D0461EDC27}"/>
              </a:ext>
            </a:extLst>
          </p:cNvPr>
          <p:cNvSpPr txBox="1"/>
          <p:nvPr/>
        </p:nvSpPr>
        <p:spPr>
          <a:xfrm>
            <a:off x="7595419" y="2521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29" name="图片 28" descr="文本, 信件&#10;&#10;描述已自动生成">
            <a:extLst>
              <a:ext uri="{FF2B5EF4-FFF2-40B4-BE49-F238E27FC236}">
                <a16:creationId xmlns:a16="http://schemas.microsoft.com/office/drawing/2014/main" id="{DE12C061-9081-FE88-16C8-F69EDDAC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5790" r="29405"/>
          <a:stretch/>
        </p:blipFill>
        <p:spPr>
          <a:xfrm>
            <a:off x="8716297" y="-31146"/>
            <a:ext cx="3475703" cy="233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1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15BD7-193E-8343-A94E-0B4D19BA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 to QR code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FE9778-601E-3044-A9E5-ACBC9C82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invented by? when? for what?</a:t>
            </a:r>
          </a:p>
          <a:p>
            <a:r>
              <a:rPr kumimoji="1" lang="en-US" altLang="zh-CN" dirty="0"/>
              <a:t>how to store information? bar code?</a:t>
            </a:r>
          </a:p>
          <a:p>
            <a:r>
              <a:rPr kumimoji="1" lang="en-US" altLang="zh-CN" dirty="0"/>
              <a:t>how are they used in today’s economy?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94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1C9F1F-3C4D-D443-A453-64DC9C09B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Project Introduction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2BF79-BC17-0B46-AC34-BACC4362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QR code specification</a:t>
            </a:r>
          </a:p>
          <a:p>
            <a:r>
              <a:rPr kumimoji="1" lang="en-US" altLang="zh-CN" dirty="0"/>
              <a:t>what kind of work should be done?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785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FBE127-D2A6-4FA3-A6B9-B8FD1DE4B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D5B0E87-5020-484B-894A-30F6C88FA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988" y="533400"/>
            <a:ext cx="4496228" cy="1690687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Design</a:t>
            </a:r>
            <a:endParaRPr kumimoji="1" lang="zh-CN" alt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DD9C044-4B08-47CC-852C-B22B09675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4948518" cy="132453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033687E-2F83-4E90-B11A-4B998C154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818708" cy="642738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92DBC3-1A72-41ED-8432-D0D64FD63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1" y="2743200"/>
            <a:ext cx="4477872" cy="4114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203B4101-B131-5202-39B7-4CFBA6F4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745673"/>
            <a:ext cx="4586476" cy="4276888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76DF4A-F2BC-2D4D-A4E8-08EA14C6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1789" y="2290762"/>
            <a:ext cx="4572428" cy="4033837"/>
          </a:xfrm>
        </p:spPr>
        <p:txBody>
          <a:bodyPr anchor="t">
            <a:normAutofit/>
          </a:bodyPr>
          <a:lstStyle/>
          <a:p>
            <a:r>
              <a:rPr kumimoji="1" lang="en-US" altLang="zh-CN" dirty="0"/>
              <a:t>Basic Idea: Java for encoding and GUI for image presentation</a:t>
            </a:r>
          </a:p>
          <a:p>
            <a:r>
              <a:rPr kumimoji="1" lang="en-US" altLang="zh-CN" dirty="0"/>
              <a:t>Design Pattern: </a:t>
            </a:r>
            <a:r>
              <a:rPr kumimoji="1" lang="en-US" altLang="zh-CN" dirty="0">
                <a:highlight>
                  <a:srgbClr val="FFFF00"/>
                </a:highlight>
              </a:rPr>
              <a:t>MVC++</a:t>
            </a:r>
          </a:p>
          <a:p>
            <a:r>
              <a:rPr kumimoji="1" lang="en-US" altLang="zh-CN" dirty="0" err="1">
                <a:highlight>
                  <a:srgbClr val="FFFF00"/>
                </a:highlight>
              </a:rPr>
              <a:t>uml</a:t>
            </a:r>
            <a:endParaRPr kumimoji="1" lang="en-US" altLang="zh-CN" dirty="0">
              <a:highlight>
                <a:srgbClr val="FFFF00"/>
              </a:highlight>
            </a:endParaRP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9309E4A-5F81-4CAB-B5DB-AB4EB90C7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602477" y="2548218"/>
            <a:ext cx="589522" cy="430978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FED9FEE0-B594-3929-3801-405580FB21D7}"/>
                  </a:ext>
                </a:extLst>
              </p14:cNvPr>
              <p14:cNvContentPartPr/>
              <p14:nvPr/>
            </p14:nvContentPartPr>
            <p14:xfrm>
              <a:off x="5145240" y="5501989"/>
              <a:ext cx="1063080" cy="684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FED9FEE0-B594-3929-3801-405580FB21D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6240" y="5493349"/>
                <a:ext cx="10807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060EF0FB-75A6-E0C0-063B-9D2462468E31}"/>
                  </a:ext>
                </a:extLst>
              </p14:cNvPr>
              <p14:cNvContentPartPr/>
              <p14:nvPr/>
            </p14:nvContentPartPr>
            <p14:xfrm>
              <a:off x="5063160" y="5373109"/>
              <a:ext cx="232920" cy="293760"/>
            </p14:xfrm>
          </p:contentPart>
        </mc:Choice>
        <mc:Fallback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060EF0FB-75A6-E0C0-063B-9D2462468E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54520" y="5364109"/>
                <a:ext cx="250560" cy="311400"/>
              </a:xfrm>
              <a:prstGeom prst="rect">
                <a:avLst/>
              </a:prstGeom>
            </p:spPr>
          </p:pic>
        </mc:Fallback>
      </mc:AlternateContent>
      <p:grpSp>
        <p:nvGrpSpPr>
          <p:cNvPr id="23" name="组合 22">
            <a:extLst>
              <a:ext uri="{FF2B5EF4-FFF2-40B4-BE49-F238E27FC236}">
                <a16:creationId xmlns:a16="http://schemas.microsoft.com/office/drawing/2014/main" id="{9237CE7F-C4E4-65D0-143D-80BF74243E0A}"/>
              </a:ext>
            </a:extLst>
          </p:cNvPr>
          <p:cNvGrpSpPr/>
          <p:nvPr/>
        </p:nvGrpSpPr>
        <p:grpSpPr>
          <a:xfrm>
            <a:off x="2068680" y="1096669"/>
            <a:ext cx="2980440" cy="1040040"/>
            <a:chOff x="2068680" y="1096669"/>
            <a:chExt cx="2980440" cy="1040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9" name="墨迹 18">
                  <a:extLst>
                    <a:ext uri="{FF2B5EF4-FFF2-40B4-BE49-F238E27FC236}">
                      <a16:creationId xmlns:a16="http://schemas.microsoft.com/office/drawing/2014/main" id="{2C7C8C00-2590-1591-8996-358646AEE791}"/>
                    </a:ext>
                  </a:extLst>
                </p14:cNvPr>
                <p14:cNvContentPartPr/>
                <p14:nvPr/>
              </p14:nvContentPartPr>
              <p14:xfrm>
                <a:off x="2068680" y="1858429"/>
                <a:ext cx="2980440" cy="278280"/>
              </p14:xfrm>
            </p:contentPart>
          </mc:Choice>
          <mc:Fallback>
            <p:pic>
              <p:nvPicPr>
                <p:cNvPr id="19" name="墨迹 18">
                  <a:extLst>
                    <a:ext uri="{FF2B5EF4-FFF2-40B4-BE49-F238E27FC236}">
                      <a16:creationId xmlns:a16="http://schemas.microsoft.com/office/drawing/2014/main" id="{2C7C8C00-2590-1591-8996-358646AEE791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060040" y="1849789"/>
                  <a:ext cx="2998080" cy="29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20" name="墨迹 19">
                  <a:extLst>
                    <a:ext uri="{FF2B5EF4-FFF2-40B4-BE49-F238E27FC236}">
                      <a16:creationId xmlns:a16="http://schemas.microsoft.com/office/drawing/2014/main" id="{7CF549FC-9D97-FE8D-C1F5-44F9C8382804}"/>
                    </a:ext>
                  </a:extLst>
                </p14:cNvPr>
                <p14:cNvContentPartPr/>
                <p14:nvPr/>
              </p14:nvContentPartPr>
              <p14:xfrm>
                <a:off x="3925920" y="1096669"/>
                <a:ext cx="272520" cy="800640"/>
              </p14:xfrm>
            </p:contentPart>
          </mc:Choice>
          <mc:Fallback>
            <p:pic>
              <p:nvPicPr>
                <p:cNvPr id="20" name="墨迹 19">
                  <a:extLst>
                    <a:ext uri="{FF2B5EF4-FFF2-40B4-BE49-F238E27FC236}">
                      <a16:creationId xmlns:a16="http://schemas.microsoft.com/office/drawing/2014/main" id="{7CF549FC-9D97-FE8D-C1F5-44F9C8382804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917280" y="1088029"/>
                  <a:ext cx="290160" cy="818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22" name="墨迹 21">
                  <a:extLst>
                    <a:ext uri="{FF2B5EF4-FFF2-40B4-BE49-F238E27FC236}">
                      <a16:creationId xmlns:a16="http://schemas.microsoft.com/office/drawing/2014/main" id="{EF5171F8-4244-AF49-F71F-13D205E49556}"/>
                    </a:ext>
                  </a:extLst>
                </p14:cNvPr>
                <p14:cNvContentPartPr/>
                <p14:nvPr/>
              </p14:nvContentPartPr>
              <p14:xfrm>
                <a:off x="3848160" y="1736389"/>
                <a:ext cx="219960" cy="191520"/>
              </p14:xfrm>
            </p:contentPart>
          </mc:Choice>
          <mc:Fallback>
            <p:pic>
              <p:nvPicPr>
                <p:cNvPr id="22" name="墨迹 21">
                  <a:extLst>
                    <a:ext uri="{FF2B5EF4-FFF2-40B4-BE49-F238E27FC236}">
                      <a16:creationId xmlns:a16="http://schemas.microsoft.com/office/drawing/2014/main" id="{EF5171F8-4244-AF49-F71F-13D205E49556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839520" y="1727389"/>
                  <a:ext cx="237600" cy="2091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6C4D93B6-64BC-F27A-5795-C5957DA0BDB7}"/>
              </a:ext>
            </a:extLst>
          </p:cNvPr>
          <p:cNvSpPr txBox="1"/>
          <p:nvPr/>
        </p:nvSpPr>
        <p:spPr>
          <a:xfrm>
            <a:off x="3730108" y="778203"/>
            <a:ext cx="1168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controller</a:t>
            </a:r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5068562-4F41-F642-9B8F-1434C98EC3E3}"/>
              </a:ext>
            </a:extLst>
          </p:cNvPr>
          <p:cNvSpPr txBox="1"/>
          <p:nvPr/>
        </p:nvSpPr>
        <p:spPr>
          <a:xfrm>
            <a:off x="6167278" y="5317323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model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1194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A1F98-4A8A-33E1-CAF7-8BD8E5FE2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91" y="211761"/>
            <a:ext cx="9906000" cy="1382156"/>
          </a:xfrm>
        </p:spPr>
        <p:txBody>
          <a:bodyPr/>
          <a:lstStyle/>
          <a:p>
            <a:r>
              <a:rPr kumimoji="1" lang="en-US" altLang="zh-CN" dirty="0"/>
              <a:t>Code Walk 2 - details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780C0E-BC56-3DBA-5076-C5800C60C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324" y="1270854"/>
            <a:ext cx="9778876" cy="3238079"/>
          </a:xfrm>
        </p:spPr>
        <p:txBody>
          <a:bodyPr/>
          <a:lstStyle/>
          <a:p>
            <a:r>
              <a:rPr kumimoji="1" lang="en-US" altLang="zh-CN" dirty="0"/>
              <a:t>29 * 29 2-D binary int array (Data class)</a:t>
            </a:r>
          </a:p>
          <a:p>
            <a:r>
              <a:rPr kumimoji="1" lang="en-US" altLang="zh-CN" dirty="0"/>
              <a:t>1 -&gt; black 0 -&gt; white (Image class)</a:t>
            </a:r>
          </a:p>
          <a:p>
            <a:pPr marL="0" indent="0">
              <a:buNone/>
            </a:pPr>
            <a:r>
              <a:rPr kumimoji="1" lang="en-US" altLang="zh-CN" dirty="0"/>
              <a:t>      (pixels in a grid layout)</a:t>
            </a:r>
          </a:p>
          <a:p>
            <a:r>
              <a:rPr kumimoji="1" lang="en-US" altLang="zh-CN" dirty="0"/>
              <a:t>Classes:</a:t>
            </a:r>
          </a:p>
          <a:p>
            <a:pPr marL="0" indent="0">
              <a:buNone/>
            </a:pPr>
            <a:r>
              <a:rPr kumimoji="1" lang="en-US" altLang="zh-CN" dirty="0"/>
              <a:t>    Data (</a:t>
            </a:r>
            <a:r>
              <a:rPr kumimoji="1" lang="en-US" altLang="zh-CN" dirty="0" err="1"/>
              <a:t>ByteMode</a:t>
            </a:r>
            <a:r>
              <a:rPr kumimoji="1" lang="en-US" altLang="zh-CN" dirty="0"/>
              <a:t>, Evaluation, Mask, </a:t>
            </a:r>
            <a:r>
              <a:rPr kumimoji="1" lang="en-US" altLang="zh-CN" dirty="0" err="1"/>
              <a:t>logAntiLog</a:t>
            </a:r>
            <a:r>
              <a:rPr kumimoji="1" lang="en-US" altLang="zh-CN" dirty="0"/>
              <a:t>)</a:t>
            </a:r>
          </a:p>
          <a:p>
            <a:pPr marL="0" indent="0">
              <a:buNone/>
            </a:pPr>
            <a:r>
              <a:rPr kumimoji="1" lang="en-US" altLang="zh-CN" dirty="0"/>
              <a:t>    Image (</a:t>
            </a:r>
            <a:r>
              <a:rPr kumimoji="1" lang="en-US" altLang="zh-CN" dirty="0" err="1"/>
              <a:t>ImageDemo</a:t>
            </a:r>
            <a:r>
              <a:rPr kumimoji="1" lang="en-US" altLang="zh-CN" dirty="0"/>
              <a:t>)</a:t>
            </a:r>
          </a:p>
          <a:p>
            <a:pPr marL="0" indent="0">
              <a:buNone/>
            </a:pPr>
            <a:r>
              <a:rPr kumimoji="1" lang="en-US" altLang="zh-CN" dirty="0"/>
              <a:t>    				                 int[][]</a:t>
            </a:r>
          </a:p>
          <a:p>
            <a:pPr marL="0" indent="0">
              <a:buNone/>
            </a:pPr>
            <a:r>
              <a:rPr kumimoji="1" lang="en-US" altLang="zh-CN" dirty="0"/>
              <a:t>			             Data                    Image</a:t>
            </a:r>
          </a:p>
          <a:p>
            <a:pPr marL="0" indent="0">
              <a:buNone/>
            </a:pPr>
            <a:r>
              <a:rPr kumimoji="1" lang="en-US" altLang="zh-CN" dirty="0"/>
              <a:t>				                String</a:t>
            </a: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5CFBE0FE-C314-23D8-99C3-40C74ADF9941}"/>
                  </a:ext>
                </a:extLst>
              </p14:cNvPr>
              <p14:cNvContentPartPr/>
              <p14:nvPr/>
            </p14:nvContentPartPr>
            <p14:xfrm>
              <a:off x="2721502" y="4765604"/>
              <a:ext cx="360" cy="36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5CFBE0FE-C314-23D8-99C3-40C74ADF99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12502" y="475660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4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D930413C-42C1-8A67-E581-C3D84183129A}"/>
                  </a:ext>
                </a:extLst>
              </p14:cNvPr>
              <p14:cNvContentPartPr/>
              <p14:nvPr/>
            </p14:nvContentPartPr>
            <p14:xfrm>
              <a:off x="3599542" y="5637164"/>
              <a:ext cx="360" cy="36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D930413C-42C1-8A67-E581-C3D84183129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0542" y="562852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6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12CB4CE7-8A8B-C3FE-4087-F3AE6B9E911F}"/>
                  </a:ext>
                </a:extLst>
              </p14:cNvPr>
              <p14:cNvContentPartPr/>
              <p14:nvPr/>
            </p14:nvContentPartPr>
            <p14:xfrm>
              <a:off x="4634182" y="3823484"/>
              <a:ext cx="3960" cy="7560"/>
            </p14:xfrm>
          </p:contentPart>
        </mc:Choice>
        <mc:Fallback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12CB4CE7-8A8B-C3FE-4087-F3AE6B9E911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25542" y="3814844"/>
                <a:ext cx="21600" cy="252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左右箭头 14">
            <a:extLst>
              <a:ext uri="{FF2B5EF4-FFF2-40B4-BE49-F238E27FC236}">
                <a16:creationId xmlns:a16="http://schemas.microsoft.com/office/drawing/2014/main" id="{CA7AB2DD-B29B-5558-1162-4F20C7D91807}"/>
              </a:ext>
            </a:extLst>
          </p:cNvPr>
          <p:cNvSpPr/>
          <p:nvPr/>
        </p:nvSpPr>
        <p:spPr>
          <a:xfrm>
            <a:off x="5854762" y="4765604"/>
            <a:ext cx="1938112" cy="4846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2C0A918-41D2-AA49-5C8A-EB05531C37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72097" y="5763578"/>
            <a:ext cx="6903442" cy="594065"/>
          </a:xfrm>
          <a:prstGeom prst="rect">
            <a:avLst/>
          </a:prstGeom>
        </p:spPr>
      </p:pic>
      <p:pic>
        <p:nvPicPr>
          <p:cNvPr id="19" name="图片 18" descr="图形用户界面, 文本, 应用程序, 网站&#10;&#10;描述已自动生成">
            <a:extLst>
              <a:ext uri="{FF2B5EF4-FFF2-40B4-BE49-F238E27FC236}">
                <a16:creationId xmlns:a16="http://schemas.microsoft.com/office/drawing/2014/main" id="{975C640C-FD8C-1641-3A97-4F511C72DE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20000" y="1302972"/>
            <a:ext cx="4572000" cy="193270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7A96EB80-BE9B-7179-9F2E-0C52F5C097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06809" y="874556"/>
            <a:ext cx="4598382" cy="316139"/>
          </a:xfrm>
          <a:prstGeom prst="rect">
            <a:avLst/>
          </a:prstGeom>
        </p:spPr>
      </p:pic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667E98E8-3217-4D4D-A32B-C86D5EB6EA04}"/>
              </a:ext>
            </a:extLst>
          </p:cNvPr>
          <p:cNvCxnSpPr>
            <a:endCxn id="21" idx="1"/>
          </p:cNvCxnSpPr>
          <p:nvPr/>
        </p:nvCxnSpPr>
        <p:spPr>
          <a:xfrm flipV="1">
            <a:off x="7190509" y="1032626"/>
            <a:ext cx="416300" cy="435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04DC6059-2790-24AB-1E28-2A90BD134C3C}"/>
              </a:ext>
            </a:extLst>
          </p:cNvPr>
          <p:cNvCxnSpPr>
            <a:endCxn id="19" idx="1"/>
          </p:cNvCxnSpPr>
          <p:nvPr/>
        </p:nvCxnSpPr>
        <p:spPr>
          <a:xfrm>
            <a:off x="6470073" y="2064327"/>
            <a:ext cx="1149927" cy="20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5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59E9F1-48E1-26B4-C726-F2807C113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599"/>
            <a:ext cx="9906000" cy="1382156"/>
          </a:xfrm>
        </p:spPr>
        <p:txBody>
          <a:bodyPr/>
          <a:lstStyle/>
          <a:p>
            <a:r>
              <a:rPr kumimoji="1" lang="en-US" altLang="zh-CN" dirty="0"/>
              <a:t>Code Walk 3 - implementation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B5CF8-6AEE-1681-3B7E-D9416B29D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610752"/>
            <a:ext cx="9906000" cy="4024424"/>
          </a:xfrm>
        </p:spPr>
        <p:txBody>
          <a:bodyPr/>
          <a:lstStyle/>
          <a:p>
            <a:endParaRPr kumimoji="1" lang="en-US" altLang="zh-CN" dirty="0"/>
          </a:p>
          <a:p>
            <a:r>
              <a:rPr kumimoji="1" lang="en-US" altLang="zh-CN" dirty="0"/>
              <a:t>Data:  from “This is a test string” to int[29][29]</a:t>
            </a:r>
          </a:p>
          <a:p>
            <a:r>
              <a:rPr kumimoji="1" lang="en-US" altLang="zh-CN" dirty="0"/>
              <a:t>Image: 1. receive “This is a test string”</a:t>
            </a:r>
          </a:p>
          <a:p>
            <a:pPr marL="0" indent="0">
              <a:buNone/>
            </a:pPr>
            <a:r>
              <a:rPr kumimoji="1" lang="en-US" altLang="zh-CN" dirty="0"/>
              <a:t>             2. from int[29][29] to the QR code</a:t>
            </a:r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100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39E1B-007B-A006-9EFC-92070B9F4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26908"/>
            <a:ext cx="9906000" cy="1382156"/>
          </a:xfrm>
        </p:spPr>
        <p:txBody>
          <a:bodyPr/>
          <a:lstStyle/>
          <a:p>
            <a:r>
              <a:rPr kumimoji="1" lang="en-US" altLang="zh-CN" dirty="0"/>
              <a:t>Code Walk 4 - Image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204450-9D46-AA87-A280-086479469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709064"/>
            <a:ext cx="9906000" cy="4024424"/>
          </a:xfrm>
        </p:spPr>
        <p:txBody>
          <a:bodyPr/>
          <a:lstStyle/>
          <a:p>
            <a:r>
              <a:rPr kumimoji="1" lang="en-US" altLang="zh-CN" dirty="0" err="1"/>
              <a:t>InfoArea</a:t>
            </a:r>
            <a:r>
              <a:rPr kumimoji="1" lang="en-US" altLang="zh-CN" dirty="0"/>
              <a:t>:         1*3 </a:t>
            </a:r>
            <a:r>
              <a:rPr kumimoji="1" lang="en-US" altLang="zh-CN" dirty="0" err="1"/>
              <a:t>GridLayout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JPanel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             </a:t>
            </a:r>
            <a:r>
              <a:rPr kumimoji="1" lang="en-US" altLang="zh-CN" dirty="0" err="1"/>
              <a:t>infoLabel</a:t>
            </a:r>
            <a:r>
              <a:rPr kumimoji="1" lang="en-US" altLang="zh-CN" dirty="0"/>
              <a:t>        </a:t>
            </a:r>
            <a:r>
              <a:rPr kumimoji="1" lang="en-US" altLang="zh-CN" dirty="0" err="1"/>
              <a:t>infoInput</a:t>
            </a:r>
            <a:r>
              <a:rPr kumimoji="1" lang="en-US" altLang="zh-CN" dirty="0"/>
              <a:t>        submit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r>
              <a:rPr kumimoji="1" lang="en-US" altLang="zh-CN" dirty="0" err="1"/>
              <a:t>imageContainer</a:t>
            </a:r>
            <a:r>
              <a:rPr kumimoji="1" lang="en-US" altLang="zh-CN" dirty="0"/>
              <a:t>:    </a:t>
            </a:r>
            <a:r>
              <a:rPr kumimoji="1" lang="zh-CN" altLang="en-US" dirty="0"/>
              <a:t>    </a:t>
            </a:r>
            <a:r>
              <a:rPr kumimoji="1" lang="en-US" altLang="zh-CN" dirty="0"/>
              <a:t>29*29 </a:t>
            </a:r>
            <a:r>
              <a:rPr kumimoji="1" lang="en-US" altLang="zh-CN" dirty="0" err="1"/>
              <a:t>GridLayout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JPanel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           for(int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=0;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&lt;29;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++)</a:t>
            </a:r>
          </a:p>
          <a:p>
            <a:pPr marL="0" indent="0">
              <a:buNone/>
            </a:pPr>
            <a:r>
              <a:rPr kumimoji="1" lang="en-US" altLang="zh-CN" dirty="0"/>
              <a:t>	      for(int j=0; j&lt;29; </a:t>
            </a:r>
            <a:r>
              <a:rPr kumimoji="1" lang="en-US" altLang="zh-CN" dirty="0" err="1"/>
              <a:t>j++</a:t>
            </a:r>
            <a:r>
              <a:rPr kumimoji="1" lang="en-US" altLang="zh-CN" dirty="0"/>
              <a:t>)</a:t>
            </a:r>
          </a:p>
          <a:p>
            <a:pPr marL="0" indent="0">
              <a:buNone/>
            </a:pPr>
            <a:r>
              <a:rPr kumimoji="1" lang="en-US" altLang="zh-CN" dirty="0"/>
              <a:t>                   cells[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][j] = new </a:t>
            </a:r>
            <a:r>
              <a:rPr kumimoji="1" lang="en-US" altLang="zh-CN" dirty="0" err="1"/>
              <a:t>Jpanel</a:t>
            </a:r>
            <a:r>
              <a:rPr kumimoji="1" lang="en-US" altLang="zh-CN" dirty="0"/>
              <a:t>();</a:t>
            </a:r>
          </a:p>
          <a:p>
            <a:pPr marL="0" indent="0">
              <a:buNone/>
            </a:pPr>
            <a:r>
              <a:rPr kumimoji="1" lang="en-US" altLang="zh-CN" dirty="0"/>
              <a:t>                   cells[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][j] </a:t>
            </a:r>
            <a:r>
              <a:rPr kumimoji="1" lang="en-US" altLang="zh-CN" dirty="0">
                <a:sym typeface="Wingdings" pitchFamily="2" charset="2"/>
              </a:rPr>
              <a:t> &lt;-&gt;  data[</a:t>
            </a:r>
            <a:r>
              <a:rPr kumimoji="1" lang="en-US" altLang="zh-CN" dirty="0" err="1">
                <a:sym typeface="Wingdings" pitchFamily="2" charset="2"/>
              </a:rPr>
              <a:t>i</a:t>
            </a:r>
            <a:r>
              <a:rPr kumimoji="1" lang="en-US" altLang="zh-CN" dirty="0">
                <a:sym typeface="Wingdings" pitchFamily="2" charset="2"/>
              </a:rPr>
              <a:t>][j]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                   </a:t>
            </a:r>
            <a:r>
              <a:rPr kumimoji="1" lang="en-US" altLang="zh-CN" dirty="0" err="1"/>
              <a:t>imageContainer.add</a:t>
            </a:r>
            <a:r>
              <a:rPr kumimoji="1" lang="en-US" altLang="zh-CN" dirty="0"/>
              <a:t>(cell)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F30B8D-3DD4-13CD-A8B7-429B21EBA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618" y="2745863"/>
            <a:ext cx="6463146" cy="47004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BADBFA-0C6B-B6AE-1A1A-9484C4A18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588" y="6317673"/>
            <a:ext cx="6975176" cy="47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08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62A2A9-4748-C99D-FB54-091E81B60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0"/>
            <a:ext cx="9906000" cy="1382156"/>
          </a:xfrm>
        </p:spPr>
        <p:txBody>
          <a:bodyPr/>
          <a:lstStyle/>
          <a:p>
            <a:r>
              <a:rPr kumimoji="1" lang="en-US" altLang="zh-CN" dirty="0"/>
              <a:t>Code Walk 5 - Data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96574-CC88-1285-C529-D6D77C237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067445"/>
            <a:ext cx="9906000" cy="4024424"/>
          </a:xfrm>
        </p:spPr>
        <p:txBody>
          <a:bodyPr/>
          <a:lstStyle/>
          <a:p>
            <a:r>
              <a:rPr kumimoji="1" lang="en-US" altLang="zh-CN" dirty="0"/>
              <a:t>Fixed part: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Encoding part: tons of helper methods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public static int[][] </a:t>
            </a:r>
            <a:r>
              <a:rPr kumimoji="1" lang="en-US" altLang="zh-CN" dirty="0" err="1"/>
              <a:t>generateData</a:t>
            </a:r>
            <a:r>
              <a:rPr kumimoji="1" lang="en-US" altLang="zh-CN" dirty="0"/>
              <a:t>(String data)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pPr marL="0" indent="0">
              <a:buNone/>
            </a:pPr>
            <a:r>
              <a:rPr kumimoji="1" lang="en-US" altLang="zh-CN" dirty="0"/>
              <a:t>returns the final-final-final result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0819EC2-F3DC-5232-DF28-319402A1E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82" y="1568349"/>
            <a:ext cx="11333018" cy="33875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F0C5F6D-8B9A-3475-9ED1-69D37F2E0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82" y="1931951"/>
            <a:ext cx="9434945" cy="3396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1F10EC6-017D-2BFA-D530-2A2888394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82" y="2296452"/>
            <a:ext cx="9850077" cy="33965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566FB0-C64D-25C5-2587-92A373476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82" y="2656398"/>
            <a:ext cx="8562109" cy="36905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E17E7E5-DA36-2936-6B9C-80CA95963F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3507058"/>
            <a:ext cx="6532418" cy="41767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D321CFA-EA29-FC00-2F6F-D5BE57904A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000" y="3930716"/>
            <a:ext cx="5922818" cy="36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361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15E1B-950B-6B4A-B77C-9E41A7C9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236" y="2737922"/>
            <a:ext cx="9906000" cy="1382156"/>
          </a:xfrm>
        </p:spPr>
        <p:txBody>
          <a:bodyPr/>
          <a:lstStyle/>
          <a:p>
            <a:r>
              <a:rPr kumimoji="1" lang="en-US" altLang="zh-CN" dirty="0"/>
              <a:t>Demo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3148287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F29"/>
      </a:accent1>
      <a:accent2>
        <a:srgbClr val="D51720"/>
      </a:accent2>
      <a:accent3>
        <a:srgbClr val="E72981"/>
      </a:accent3>
      <a:accent4>
        <a:srgbClr val="D517BE"/>
      </a:accent4>
      <a:accent5>
        <a:srgbClr val="AE29E7"/>
      </a:accent5>
      <a:accent6>
        <a:srgbClr val="5825D7"/>
      </a:accent6>
      <a:hlink>
        <a:srgbClr val="AE3FBF"/>
      </a:hlink>
      <a:folHlink>
        <a:srgbClr val="7F7F7F"/>
      </a:folHlink>
    </a:clrScheme>
    <a:fontScheme name="Walbaum Light Univers Light">
      <a:majorFont>
        <a:latin typeface="Microsoft YaHei"/>
        <a:ea typeface=""/>
        <a:cs typeface=""/>
      </a:majorFont>
      <a:minorFont>
        <a:latin typeface="Microsoft YaHe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357</Words>
  <Application>Microsoft Macintosh PowerPoint</Application>
  <PresentationFormat>宽屏</PresentationFormat>
  <Paragraphs>65</Paragraphs>
  <Slides>10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Microsoft YaHei</vt:lpstr>
      <vt:lpstr>Microsoft YaHei Light</vt:lpstr>
      <vt:lpstr>Arial</vt:lpstr>
      <vt:lpstr>AngleLinesVTI</vt:lpstr>
      <vt:lpstr>QR Code Generator</vt:lpstr>
      <vt:lpstr>Introduction to QR code</vt:lpstr>
      <vt:lpstr>Project Introduction</vt:lpstr>
      <vt:lpstr>Design</vt:lpstr>
      <vt:lpstr>Code Walk 2 - details</vt:lpstr>
      <vt:lpstr>Code Walk 3 - implementation</vt:lpstr>
      <vt:lpstr>Code Walk 4 - Image</vt:lpstr>
      <vt:lpstr>Code Walk 5 - Data</vt:lpstr>
      <vt:lpstr>Demo</vt:lpstr>
      <vt:lpstr>Extension/Application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Generator</dc:title>
  <dc:creator>office</dc:creator>
  <cp:lastModifiedBy>Z8246</cp:lastModifiedBy>
  <cp:revision>10</cp:revision>
  <dcterms:created xsi:type="dcterms:W3CDTF">2022-07-15T01:36:07Z</dcterms:created>
  <dcterms:modified xsi:type="dcterms:W3CDTF">2022-08-03T22:40:52Z</dcterms:modified>
</cp:coreProperties>
</file>

<file path=docProps/thumbnail.jpeg>
</file>